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75" autoAdjust="0"/>
  </p:normalViewPr>
  <p:slideViewPr>
    <p:cSldViewPr>
      <p:cViewPr varScale="1">
        <p:scale>
          <a:sx n="92" d="100"/>
          <a:sy n="92" d="100"/>
        </p:scale>
        <p:origin x="-8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7448872" cy="3528392"/>
          </a:xfrm>
        </p:spPr>
        <p:txBody>
          <a:bodyPr/>
          <a:lstStyle/>
          <a:p>
            <a:r>
              <a:rPr lang="ru-RU" sz="3200" dirty="0" smtClean="0"/>
              <a:t>Из опыта работы по внедрению </a:t>
            </a:r>
            <a:r>
              <a:rPr lang="ru-RU" sz="3200" dirty="0" err="1" smtClean="0"/>
              <a:t>легоробототехнологии</a:t>
            </a:r>
            <a:r>
              <a:rPr lang="ru-RU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в образовательный процесс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</a:t>
            </a:r>
            <a:r>
              <a:rPr lang="ru-RU" sz="1600" dirty="0" smtClean="0"/>
              <a:t>И.А. </a:t>
            </a:r>
            <a:r>
              <a:rPr lang="ru-RU" sz="1600" dirty="0" err="1" smtClean="0"/>
              <a:t>Коробейникова</a:t>
            </a:r>
            <a:r>
              <a:rPr lang="ru-RU" sz="1600" dirty="0" smtClean="0"/>
              <a:t>, </a:t>
            </a:r>
            <a:r>
              <a:rPr lang="ru-RU" sz="1600" dirty="0" err="1" smtClean="0"/>
              <a:t>к.п.н</a:t>
            </a:r>
            <a:r>
              <a:rPr lang="ru-RU" sz="1600" dirty="0" smtClean="0"/>
              <a:t>., ст. </a:t>
            </a:r>
            <a:r>
              <a:rPr lang="ru-RU" sz="1600" dirty="0" err="1" smtClean="0"/>
              <a:t>воспит</a:t>
            </a:r>
            <a:r>
              <a:rPr lang="ru-RU" sz="1600" dirty="0" smtClean="0"/>
              <a:t> </a:t>
            </a:r>
            <a:endParaRPr lang="ru-RU" sz="16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00811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Муниципальное автономное дошкольное образовательное учреждение Центр развития ребёнка детский сад 19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6271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фото\роболаб\20161109_093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0891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4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\роболаб\20161109_093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136904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7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Этапы работы: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85824"/>
              </p:ext>
            </p:extLst>
          </p:nvPr>
        </p:nvGraphicFramePr>
        <p:xfrm>
          <a:off x="611560" y="1556792"/>
          <a:ext cx="7992888" cy="4264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029"/>
                <a:gridCol w="4090859"/>
              </a:tblGrid>
              <a:tr h="142141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Младшая, средняя группа</a:t>
                      </a:r>
                    </a:p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 (3-5 лет)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solidFill>
                            <a:schemeClr val="bg1"/>
                          </a:solidFill>
                        </a:rPr>
                        <a:t>Лего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-конструирование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21416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Старшая</a:t>
                      </a:r>
                      <a:r>
                        <a:rPr lang="ru-RU" baseline="0" dirty="0" smtClean="0"/>
                        <a:t> группа </a:t>
                      </a:r>
                    </a:p>
                    <a:p>
                      <a:r>
                        <a:rPr lang="ru-RU" dirty="0" smtClean="0"/>
                        <a:t>(5-6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Лего</a:t>
                      </a:r>
                      <a:r>
                        <a:rPr lang="ru-RU" dirty="0" smtClean="0"/>
                        <a:t>-проектирование</a:t>
                      </a:r>
                      <a:endParaRPr lang="ru-RU" dirty="0"/>
                    </a:p>
                  </a:txBody>
                  <a:tcPr/>
                </a:tc>
              </a:tr>
              <a:tr h="1421416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Подготовительная группа</a:t>
                      </a:r>
                    </a:p>
                    <a:p>
                      <a:r>
                        <a:rPr lang="ru-RU" dirty="0" smtClean="0"/>
                        <a:t>(6-8</a:t>
                      </a:r>
                      <a:r>
                        <a:rPr lang="ru-RU" baseline="0" dirty="0" smtClean="0"/>
                        <a:t>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Легоробототехника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8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Формы работы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22811"/>
              </p:ext>
            </p:extLst>
          </p:nvPr>
        </p:nvGraphicFramePr>
        <p:xfrm>
          <a:off x="611560" y="1556792"/>
          <a:ext cx="7992888" cy="446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029"/>
                <a:gridCol w="4090859"/>
              </a:tblGrid>
              <a:tr h="148816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Младшая, средняя группа</a:t>
                      </a:r>
                    </a:p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 (3-5 лет)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В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 совместной деятельности</a:t>
                      </a:r>
                    </a:p>
                    <a:p>
                      <a:r>
                        <a:rPr lang="ru-RU" b="0" baseline="0" dirty="0" smtClean="0">
                          <a:solidFill>
                            <a:schemeClr val="bg1"/>
                          </a:solidFill>
                        </a:rPr>
                        <a:t>(конструирование, игра)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88165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Старшая</a:t>
                      </a:r>
                      <a:r>
                        <a:rPr lang="ru-RU" baseline="0" dirty="0" smtClean="0"/>
                        <a:t> группа </a:t>
                      </a:r>
                    </a:p>
                    <a:p>
                      <a:r>
                        <a:rPr lang="ru-RU" dirty="0" smtClean="0"/>
                        <a:t>(5-6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совместной деятельности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(+ образовательная деятельность,  </a:t>
                      </a:r>
                      <a:r>
                        <a:rPr lang="ru-RU" dirty="0" err="1" smtClean="0"/>
                        <a:t>мультстудия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1488165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Подготовительная группа</a:t>
                      </a:r>
                    </a:p>
                    <a:p>
                      <a:r>
                        <a:rPr lang="ru-RU" dirty="0" smtClean="0"/>
                        <a:t>(6-8</a:t>
                      </a:r>
                      <a:r>
                        <a:rPr lang="ru-RU" baseline="0" dirty="0" smtClean="0"/>
                        <a:t> лет)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+ программа</a:t>
                      </a:r>
                      <a:r>
                        <a:rPr lang="ru-RU" baseline="0" dirty="0" smtClean="0"/>
                        <a:t> дополнительного образования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(кружок)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Ресурсы: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810693"/>
              </p:ext>
            </p:extLst>
          </p:nvPr>
        </p:nvGraphicFramePr>
        <p:xfrm>
          <a:off x="683568" y="836713"/>
          <a:ext cx="7920880" cy="5256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6333"/>
                <a:gridCol w="6704547"/>
              </a:tblGrid>
              <a:tr h="183745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 3-5 лет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0"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Конструктор </a:t>
                      </a:r>
                      <a:r>
                        <a:rPr kumimoji="0" lang="en-US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Artec</a:t>
                      </a:r>
                      <a:r>
                        <a:rPr kumimoji="0" lang="en-US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Blocks</a:t>
                      </a:r>
                      <a:r>
                        <a:rPr kumimoji="0"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ЛЕГО ДАСТА, наборы ростового строительного материала из крупных деталей </a:t>
                      </a:r>
                      <a:r>
                        <a:rPr kumimoji="0" lang="ru-RU" sz="180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b="0" i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</a:t>
                      </a:r>
                      <a:r>
                        <a:rPr kumimoji="0" lang="ru-RU" sz="180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kumimoji="0"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конструкторы серии «</a:t>
                      </a:r>
                      <a:r>
                        <a:rPr kumimoji="0" lang="ru-RU" sz="1800" b="0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Duplo</a:t>
                      </a:r>
                      <a:r>
                        <a:rPr kumimoji="0" lang="ru-RU" sz="18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»;комплекты для конструирования транспортных средств и сооружений домов; Зоопарк.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563031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baseline="0" dirty="0" smtClean="0"/>
                    </a:p>
                    <a:p>
                      <a:r>
                        <a:rPr lang="ru-RU" dirty="0" smtClean="0"/>
                        <a:t>5-6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Конструктор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Artec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Blocks;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LEGO Education</a:t>
                      </a:r>
                      <a:endParaRPr lang="ru-RU" dirty="0"/>
                    </a:p>
                  </a:txBody>
                  <a:tcPr/>
                </a:tc>
              </a:tr>
              <a:tr h="1856100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6-8</a:t>
                      </a:r>
                      <a:r>
                        <a:rPr lang="ru-RU" baseline="0" dirty="0" smtClean="0"/>
                        <a:t>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LEGO Education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WeDo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80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LEGO Education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WeDo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9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Основное содержание работы в младшем возрасте: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004" y="2492896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Первые конструкции:</a:t>
            </a:r>
          </a:p>
          <a:p>
            <a:r>
              <a:rPr lang="ru-RU" sz="3200" dirty="0" smtClean="0"/>
              <a:t>- </a:t>
            </a:r>
            <a:r>
              <a:rPr lang="ru-RU" sz="3200" dirty="0"/>
              <a:t>знакомство с деталями </a:t>
            </a:r>
            <a:r>
              <a:rPr lang="ru-RU" sz="3200" b="1" dirty="0" smtClean="0"/>
              <a:t>конструктора</a:t>
            </a:r>
            <a:r>
              <a:rPr lang="ru-RU" sz="3200" dirty="0"/>
              <a:t>;</a:t>
            </a:r>
          </a:p>
          <a:p>
            <a:r>
              <a:rPr lang="ru-RU" sz="3200" dirty="0"/>
              <a:t> - знакомство со способами крепления  </a:t>
            </a:r>
            <a:r>
              <a:rPr lang="ru-RU" sz="3200" dirty="0" smtClean="0"/>
              <a:t>деталей; </a:t>
            </a:r>
            <a:endParaRPr lang="ru-RU" sz="3200" dirty="0"/>
          </a:p>
          <a:p>
            <a:r>
              <a:rPr lang="ru-RU" sz="3200" dirty="0" smtClean="0"/>
              <a:t>-работа </a:t>
            </a:r>
            <a:r>
              <a:rPr lang="ru-RU" sz="3200" dirty="0"/>
              <a:t>по </a:t>
            </a:r>
            <a:r>
              <a:rPr lang="ru-RU" sz="3200" dirty="0" smtClean="0"/>
              <a:t>образцу;  </a:t>
            </a:r>
            <a:endParaRPr lang="ru-RU" sz="3200" dirty="0"/>
          </a:p>
          <a:p>
            <a:r>
              <a:rPr lang="ru-RU" sz="3200" dirty="0"/>
              <a:t>- </a:t>
            </a:r>
            <a:r>
              <a:rPr lang="ru-RU" sz="3200" dirty="0" smtClean="0"/>
              <a:t>работа пор простейшей схеме</a:t>
            </a:r>
            <a:r>
              <a:rPr lang="ru-RU" sz="3200" dirty="0"/>
              <a:t> </a:t>
            </a:r>
            <a:r>
              <a:rPr lang="ru-RU" sz="3200" i="1" dirty="0"/>
              <a:t> </a:t>
            </a:r>
            <a:r>
              <a:rPr lang="ru-RU" sz="3200" dirty="0"/>
              <a:t> </a:t>
            </a:r>
          </a:p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8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Основное содержание работы в старшем возрасте: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004" y="249289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74838"/>
            <a:ext cx="813690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Первые механизмы:</a:t>
            </a:r>
          </a:p>
          <a:p>
            <a:r>
              <a:rPr lang="ru-RU" sz="3200" dirty="0" smtClean="0"/>
              <a:t>- </a:t>
            </a:r>
            <a:r>
              <a:rPr lang="ru-RU" sz="3200" dirty="0"/>
              <a:t>конструирование части объекта по инструкциям педагога с последующим достраиванием по собственному </a:t>
            </a:r>
            <a:r>
              <a:rPr lang="ru-RU" sz="3200" dirty="0" smtClean="0"/>
              <a:t>замыслу;</a:t>
            </a:r>
            <a:endParaRPr lang="ru-RU" sz="3200" dirty="0"/>
          </a:p>
          <a:p>
            <a:r>
              <a:rPr lang="ru-RU" sz="3200" dirty="0"/>
              <a:t>- моделирование объектов по иллюстрациям и </a:t>
            </a:r>
            <a:r>
              <a:rPr lang="ru-RU" sz="3200" dirty="0" smtClean="0"/>
              <a:t>рисункам; </a:t>
            </a:r>
            <a:endParaRPr lang="ru-RU" sz="3200" dirty="0"/>
          </a:p>
          <a:p>
            <a:r>
              <a:rPr lang="ru-RU" sz="3200" dirty="0"/>
              <a:t>-  конструирование по замыслу,  по условию.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33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Основное содержание работы в подготовительном возрасте: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004" y="1700808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Основы программирования, Конструкции для решения конкретных задач:</a:t>
            </a:r>
          </a:p>
          <a:p>
            <a:r>
              <a:rPr lang="ru-RU" sz="3200" dirty="0" smtClean="0"/>
              <a:t>-</a:t>
            </a:r>
            <a:r>
              <a:rPr lang="ru-RU" sz="3200" dirty="0"/>
              <a:t> </a:t>
            </a:r>
            <a:r>
              <a:rPr lang="ru-RU" sz="3600" dirty="0"/>
              <a:t>работа с мелким конструктором и усложнение </a:t>
            </a:r>
            <a:r>
              <a:rPr lang="ru-RU" sz="3600" dirty="0" smtClean="0"/>
              <a:t>моделей;  </a:t>
            </a:r>
            <a:endParaRPr lang="ru-RU" sz="3600" dirty="0"/>
          </a:p>
          <a:p>
            <a:r>
              <a:rPr lang="ru-RU" sz="3600" dirty="0"/>
              <a:t>- работа по картинкам с изображением </a:t>
            </a:r>
            <a:r>
              <a:rPr lang="ru-RU" sz="3600" dirty="0" smtClean="0"/>
              <a:t>объекта;</a:t>
            </a:r>
          </a:p>
          <a:p>
            <a:r>
              <a:rPr lang="ru-RU" sz="3600" dirty="0" smtClean="0"/>
              <a:t>- работа по условиям;</a:t>
            </a:r>
          </a:p>
          <a:p>
            <a:r>
              <a:rPr lang="ru-RU" sz="3600" dirty="0" smtClean="0"/>
              <a:t>- работа </a:t>
            </a:r>
            <a:r>
              <a:rPr lang="ru-RU" sz="3600" dirty="0"/>
              <a:t>по замыслу.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74838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981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Основные формы организации обучения: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004" y="249289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- </a:t>
            </a:r>
            <a:r>
              <a:rPr lang="ru-RU" sz="3600" dirty="0" smtClean="0"/>
              <a:t>конструирование по образцу;  </a:t>
            </a:r>
            <a:endParaRPr lang="ru-RU" sz="3600" dirty="0"/>
          </a:p>
          <a:p>
            <a:r>
              <a:rPr lang="ru-RU" sz="3600" dirty="0"/>
              <a:t>- </a:t>
            </a:r>
            <a:r>
              <a:rPr lang="ru-RU" sz="3600" dirty="0" smtClean="0"/>
              <a:t>конструирование по модели;</a:t>
            </a:r>
          </a:p>
          <a:p>
            <a:pPr marL="571500" indent="-571500">
              <a:buFontTx/>
              <a:buChar char="-"/>
            </a:pPr>
            <a:r>
              <a:rPr lang="ru-RU" sz="3600" dirty="0"/>
              <a:t>к</a:t>
            </a:r>
            <a:r>
              <a:rPr lang="ru-RU" sz="3600" dirty="0" smtClean="0"/>
              <a:t>онструирование по условиям;</a:t>
            </a:r>
          </a:p>
          <a:p>
            <a:pPr marL="571500" indent="-571500">
              <a:buFontTx/>
              <a:buChar char="-"/>
            </a:pPr>
            <a:r>
              <a:rPr lang="ru-RU" sz="3600" dirty="0"/>
              <a:t>конструирование</a:t>
            </a:r>
            <a:r>
              <a:rPr lang="ru-RU" sz="3600" dirty="0" smtClean="0"/>
              <a:t>  по простейшим чертежам и наглядным схемам;</a:t>
            </a:r>
          </a:p>
          <a:p>
            <a:pPr marL="571500" indent="-571500">
              <a:buFontTx/>
              <a:buChar char="-"/>
            </a:pPr>
            <a:r>
              <a:rPr lang="ru-RU" sz="3600" dirty="0" smtClean="0"/>
              <a:t>конструирование по замыслу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74838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090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C000"/>
                </a:solidFill>
              </a:rPr>
              <a:t>Основные результаты: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004" y="170080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C000"/>
                </a:solidFill>
              </a:rPr>
              <a:t>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274838"/>
            <a:ext cx="81369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  <a:p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004" y="1582341"/>
            <a:ext cx="79624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/>
              <a:t>умеет </a:t>
            </a:r>
            <a:r>
              <a:rPr lang="ru-RU" sz="2400" dirty="0"/>
              <a:t>разбираться в простейших </a:t>
            </a:r>
            <a:r>
              <a:rPr lang="ru-RU" sz="2400" dirty="0" smtClean="0"/>
              <a:t>схемах</a:t>
            </a:r>
            <a:r>
              <a:rPr lang="ru-RU" sz="2400" dirty="0"/>
              <a:t>;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/>
              <a:t>у</a:t>
            </a:r>
            <a:r>
              <a:rPr lang="ru-RU" sz="2400" dirty="0" smtClean="0"/>
              <a:t>меет конструировать простейшие машины </a:t>
            </a:r>
            <a:r>
              <a:rPr lang="ru-RU" sz="2400" dirty="0"/>
              <a:t>и </a:t>
            </a:r>
            <a:r>
              <a:rPr lang="ru-RU" sz="2400" dirty="0" smtClean="0"/>
              <a:t>механизмы (от </a:t>
            </a:r>
            <a:r>
              <a:rPr lang="ru-RU" sz="2400" dirty="0"/>
              <a:t>постановки задачи до работающей </a:t>
            </a:r>
            <a:r>
              <a:rPr lang="ru-RU" sz="2400" dirty="0" smtClean="0"/>
              <a:t>модели);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у</a:t>
            </a:r>
            <a:r>
              <a:rPr lang="ru-RU" sz="2400" dirty="0" smtClean="0"/>
              <a:t>меет творчески </a:t>
            </a:r>
            <a:r>
              <a:rPr lang="ru-RU" sz="2400" dirty="0"/>
              <a:t>подходить к решению </a:t>
            </a:r>
            <a:r>
              <a:rPr lang="ru-RU" sz="2400" dirty="0" smtClean="0"/>
              <a:t>задачи; 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умеет </a:t>
            </a:r>
            <a:r>
              <a:rPr lang="ru-RU" sz="2400" dirty="0"/>
              <a:t>работать в коллективе и находить совместное решение </a:t>
            </a:r>
            <a:r>
              <a:rPr lang="ru-RU" sz="2400" dirty="0" smtClean="0"/>
              <a:t>задач; </a:t>
            </a:r>
          </a:p>
          <a:p>
            <a:r>
              <a:rPr lang="ru-RU" sz="2400" dirty="0" smtClean="0"/>
              <a:t>-  умеет </a:t>
            </a:r>
            <a:r>
              <a:rPr lang="ru-RU" sz="2400" dirty="0"/>
              <a:t>излагать мысли </a:t>
            </a:r>
            <a:r>
              <a:rPr lang="ru-RU" sz="2400"/>
              <a:t>в </a:t>
            </a:r>
            <a:r>
              <a:rPr lang="ru-RU" sz="2400" smtClean="0"/>
              <a:t> логической </a:t>
            </a:r>
            <a:r>
              <a:rPr lang="ru-RU" sz="2400" dirty="0"/>
              <a:t>последовательности, отстаивать свою точку зрения, анализировать ситуацию и самостоятельно </a:t>
            </a:r>
            <a:r>
              <a:rPr lang="ru-RU" sz="2400" dirty="0" smtClean="0"/>
              <a:t> </a:t>
            </a:r>
            <a:r>
              <a:rPr lang="ru-RU" sz="2400" dirty="0"/>
              <a:t>находить ответы на вопросы опытным путем</a:t>
            </a:r>
          </a:p>
        </p:txBody>
      </p:sp>
    </p:spTree>
    <p:extLst>
      <p:ext uri="{BB962C8B-B14F-4D97-AF65-F5344CB8AC3E}">
        <p14:creationId xmlns:p14="http://schemas.microsoft.com/office/powerpoint/2010/main" val="244716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287</TotalTime>
  <Words>274</Words>
  <Application>Microsoft Office PowerPoint</Application>
  <PresentationFormat>Экран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Муниципальное автономное дошкольное образовательное учреждение Центр развития ребёнка детский сад 19</vt:lpstr>
      <vt:lpstr>Этапы работы:</vt:lpstr>
      <vt:lpstr>Формы работы:</vt:lpstr>
      <vt:lpstr>Ресурсы:</vt:lpstr>
      <vt:lpstr>Основное содержание работы в младшем возрасте:</vt:lpstr>
      <vt:lpstr>Основное содержание работы в старшем возрасте:</vt:lpstr>
      <vt:lpstr>Основное содержание работы в подготовительном возрасте:</vt:lpstr>
      <vt:lpstr>Основные формы организации обучения:</vt:lpstr>
      <vt:lpstr>Основные результаты: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Центр развития ребёнка детский сад 19</dc:title>
  <dc:creator>User</dc:creator>
  <cp:lastModifiedBy>User</cp:lastModifiedBy>
  <cp:revision>15</cp:revision>
  <cp:lastPrinted>2016-12-01T06:35:57Z</cp:lastPrinted>
  <dcterms:created xsi:type="dcterms:W3CDTF">2016-11-30T09:38:44Z</dcterms:created>
  <dcterms:modified xsi:type="dcterms:W3CDTF">2016-12-01T06:40:58Z</dcterms:modified>
</cp:coreProperties>
</file>